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72" r:id="rId3"/>
    <p:sldId id="280" r:id="rId4"/>
    <p:sldId id="274" r:id="rId5"/>
    <p:sldId id="275" r:id="rId6"/>
    <p:sldId id="277" r:id="rId7"/>
    <p:sldId id="276" r:id="rId8"/>
    <p:sldId id="279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150860"/>
    <a:srgbClr val="1C1573"/>
    <a:srgbClr val="283E84"/>
    <a:srgbClr val="211D71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E1A3C-79C5-4915-A200-F169B12F561B}" type="datetimeFigureOut">
              <a:rPr lang="en-IN" smtClean="0"/>
              <a:t>23-06-2021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45808-6EFD-40BA-B4BF-684B2CD68D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8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66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150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35466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3817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- as it might also have restricted usage policies and violation may cause major fines.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5486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IN" dirty="0"/>
              <a:t>Understanding </a:t>
            </a:r>
            <a:br>
              <a:rPr lang="en-IN" dirty="0"/>
            </a:br>
            <a:r>
              <a:rPr lang="en-IN" dirty="0"/>
              <a:t>Intellectual Property Rights and</a:t>
            </a:r>
            <a:br>
              <a:rPr lang="en-IN" dirty="0"/>
            </a:br>
            <a:r>
              <a:rPr lang="en-IN" dirty="0"/>
              <a:t>Software Licenses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Intellectual Property Rights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10160000" cy="541019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By default, the </a:t>
            </a:r>
            <a:r>
              <a:rPr lang="en-IN" dirty="0"/>
              <a:t>creator of an artefact </a:t>
            </a:r>
            <a:r>
              <a:rPr lang="en-IN" dirty="0" smtClean="0"/>
              <a:t>is considered to be the owner of the artefact.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This implies </a:t>
            </a:r>
            <a:r>
              <a:rPr lang="en-IN" dirty="0"/>
              <a:t>that the one who writes the code owns it - unless </a:t>
            </a:r>
            <a:r>
              <a:rPr lang="en-IN" dirty="0" smtClean="0"/>
              <a:t>there exists a written </a:t>
            </a:r>
            <a:r>
              <a:rPr lang="en-IN" dirty="0"/>
              <a:t>contract </a:t>
            </a:r>
            <a:r>
              <a:rPr lang="en-IN" dirty="0" smtClean="0"/>
              <a:t>that states </a:t>
            </a:r>
            <a:r>
              <a:rPr lang="en-IN" dirty="0"/>
              <a:t>differently</a:t>
            </a:r>
            <a:r>
              <a:rPr lang="en-IN" dirty="0" smtClean="0"/>
              <a:t>.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In case of in-house development of software, the entire ownership or the copyright of the software remains with the developing organization.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 smtClean="0"/>
              <a:t>Moreover, outsourcing </a:t>
            </a:r>
            <a:r>
              <a:rPr lang="en-IN" dirty="0"/>
              <a:t>software development </a:t>
            </a:r>
            <a:r>
              <a:rPr lang="en-IN" dirty="0" smtClean="0"/>
              <a:t>is a common business practice in the software industry.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However, in this case, it is important that the issues related to </a:t>
            </a:r>
            <a:r>
              <a:rPr lang="en-IN" dirty="0"/>
              <a:t>Intellectual Property </a:t>
            </a:r>
            <a:r>
              <a:rPr lang="en-IN" dirty="0" smtClean="0"/>
              <a:t>(IP) rights are correctly managed.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Rights to artefacts like business ideas, images, diagrams, source code and documentation remain </a:t>
            </a:r>
            <a:r>
              <a:rPr lang="en-IN" dirty="0"/>
              <a:t>under the sole ownership of the client company</a:t>
            </a:r>
            <a:r>
              <a:rPr lang="en-IN" dirty="0" smtClean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754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Intellectual Property Rights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There exist four </a:t>
            </a:r>
            <a:r>
              <a:rPr lang="en-IN" dirty="0"/>
              <a:t>types of intellectual property rights </a:t>
            </a:r>
            <a:r>
              <a:rPr lang="en-IN" dirty="0" smtClean="0"/>
              <a:t>that are relevant </a:t>
            </a:r>
            <a:r>
              <a:rPr lang="en-IN" dirty="0"/>
              <a:t>to </a:t>
            </a:r>
            <a:r>
              <a:rPr lang="en-IN" dirty="0" smtClean="0"/>
              <a:t>the software industry, namely: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Patents – used to protect functional features, like hardware configurations etc.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Copyrights – used to protect works of authorship, like source code, diagrams etc.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Trade secrets</a:t>
            </a:r>
            <a:r>
              <a:rPr lang="en-IN" dirty="0"/>
              <a:t> </a:t>
            </a:r>
            <a:r>
              <a:rPr lang="en-IN" dirty="0" smtClean="0"/>
              <a:t>– used to protect internal business secrets, like business and pricing models,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Trademarks – used to protect brand recognition, through logos etc.</a:t>
            </a:r>
          </a:p>
          <a:p>
            <a:pPr lvl="1">
              <a:lnSpc>
                <a:spcPct val="150000"/>
              </a:lnSpc>
            </a:pPr>
            <a:endParaRPr lang="en-IN" dirty="0"/>
          </a:p>
          <a:p>
            <a:pPr>
              <a:lnSpc>
                <a:spcPct val="150000"/>
              </a:lnSpc>
            </a:pPr>
            <a:r>
              <a:rPr lang="en-IN" dirty="0"/>
              <a:t>Patents, copyrights, and trade secrets are used to protect the technology itself. </a:t>
            </a:r>
          </a:p>
          <a:p>
            <a:pPr>
              <a:lnSpc>
                <a:spcPct val="150000"/>
              </a:lnSpc>
            </a:pPr>
            <a:r>
              <a:rPr lang="en-IN" dirty="0"/>
              <a:t>Trademarks do not protect technology, but </a:t>
            </a:r>
            <a:r>
              <a:rPr lang="en-IN" dirty="0" smtClean="0"/>
              <a:t>help in distinguishing a </a:t>
            </a:r>
            <a:r>
              <a:rPr lang="en-IN" dirty="0"/>
              <a:t>product in the marketplace. 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14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IPR in Software </a:t>
            </a:r>
            <a:r>
              <a:rPr lang="en-IN" dirty="0" smtClean="0"/>
              <a:t>Domain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9529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Moreover, all the people involved in a development project, may </a:t>
            </a:r>
            <a:r>
              <a:rPr lang="en-IN" dirty="0"/>
              <a:t>claim for the ownership of the </a:t>
            </a:r>
            <a:r>
              <a:rPr lang="en-IN" dirty="0" smtClean="0"/>
              <a:t>intellectual property rights for the various artefacts developed as a part of the project. 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Employees involved in the project – are the first who have the </a:t>
            </a:r>
            <a:r>
              <a:rPr lang="en-IN" dirty="0"/>
              <a:t>IP </a:t>
            </a:r>
            <a:r>
              <a:rPr lang="en-IN" dirty="0" smtClean="0"/>
              <a:t>rights to all the artefacts developed </a:t>
            </a:r>
            <a:r>
              <a:rPr lang="en-IN" dirty="0"/>
              <a:t>during employment; however, they are usually restricted by the employment contract.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Consultant </a:t>
            </a:r>
            <a:r>
              <a:rPr lang="en-IN" dirty="0"/>
              <a:t>or contractors </a:t>
            </a:r>
            <a:r>
              <a:rPr lang="en-IN" dirty="0" smtClean="0"/>
              <a:t> (organization or individual) </a:t>
            </a:r>
            <a:r>
              <a:rPr lang="en-IN" dirty="0"/>
              <a:t>– unless </a:t>
            </a:r>
            <a:r>
              <a:rPr lang="en-IN" dirty="0" smtClean="0"/>
              <a:t>a </a:t>
            </a:r>
            <a:r>
              <a:rPr lang="en-IN" dirty="0"/>
              <a:t>written </a:t>
            </a:r>
            <a:r>
              <a:rPr lang="en-IN" dirty="0" smtClean="0"/>
              <a:t>contract says otherwise, they also claim for the ownership of the project artefacts.</a:t>
            </a:r>
            <a:endParaRPr lang="en-IN" dirty="0"/>
          </a:p>
          <a:p>
            <a:pPr lvl="1">
              <a:lnSpc>
                <a:spcPct val="150000"/>
              </a:lnSpc>
            </a:pPr>
            <a:r>
              <a:rPr lang="en-IN" dirty="0"/>
              <a:t>Vendor company </a:t>
            </a:r>
            <a:r>
              <a:rPr lang="en-IN" dirty="0" smtClean="0"/>
              <a:t>developing the </a:t>
            </a:r>
            <a:r>
              <a:rPr lang="en-IN" dirty="0"/>
              <a:t>software – </a:t>
            </a:r>
            <a:r>
              <a:rPr lang="en-IN" dirty="0" smtClean="0"/>
              <a:t>Unless documented, although the clients </a:t>
            </a:r>
            <a:r>
              <a:rPr lang="en-IN" dirty="0"/>
              <a:t>pay for </a:t>
            </a:r>
            <a:r>
              <a:rPr lang="en-IN" dirty="0" smtClean="0"/>
              <a:t>the services provided by the vendor, </a:t>
            </a:r>
            <a:r>
              <a:rPr lang="en-IN" dirty="0"/>
              <a:t>they are not necessarily the </a:t>
            </a:r>
            <a:r>
              <a:rPr lang="en-IN" dirty="0" smtClean="0"/>
              <a:t>owners</a:t>
            </a:r>
            <a:r>
              <a:rPr lang="en-IN" dirty="0"/>
              <a:t>.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2453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IPR in Software Domain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767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The entire </a:t>
            </a:r>
            <a:r>
              <a:rPr lang="en-IN" dirty="0" smtClean="0"/>
              <a:t>source code </a:t>
            </a:r>
            <a:r>
              <a:rPr lang="en-IN" dirty="0" smtClean="0"/>
              <a:t>developed for a software project </a:t>
            </a:r>
            <a:r>
              <a:rPr lang="en-IN" dirty="0"/>
              <a:t>could be </a:t>
            </a:r>
            <a:r>
              <a:rPr lang="en-IN" dirty="0" smtClean="0"/>
              <a:t>broadly divided </a:t>
            </a:r>
            <a:r>
              <a:rPr lang="en-IN" dirty="0"/>
              <a:t>into three major </a:t>
            </a:r>
            <a:r>
              <a:rPr lang="en-IN" dirty="0" smtClean="0"/>
              <a:t>categories:</a:t>
            </a:r>
          </a:p>
          <a:p>
            <a:pPr lvl="1"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Unique code</a:t>
            </a:r>
            <a:endParaRPr lang="en-IN" dirty="0"/>
          </a:p>
          <a:p>
            <a:pPr lvl="1"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Open-source code</a:t>
            </a:r>
          </a:p>
          <a:p>
            <a:pPr lvl="1"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Existing/Third-Party code</a:t>
            </a:r>
          </a:p>
          <a:p>
            <a:pPr>
              <a:lnSpc>
                <a:spcPct val="150000"/>
              </a:lnSpc>
            </a:pPr>
            <a:endParaRPr lang="en-IN" sz="400" dirty="0" smtClean="0"/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Unique code </a:t>
            </a:r>
            <a:r>
              <a:rPr lang="en-IN" dirty="0"/>
              <a:t>– </a:t>
            </a:r>
            <a:r>
              <a:rPr lang="en-IN" dirty="0" smtClean="0"/>
              <a:t>refers to the code specifically developed for a </a:t>
            </a:r>
            <a:r>
              <a:rPr lang="en-IN" dirty="0"/>
              <a:t>particular </a:t>
            </a:r>
            <a:r>
              <a:rPr lang="en-IN" dirty="0" smtClean="0"/>
              <a:t>project.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/>
              <a:t>If the project </a:t>
            </a:r>
            <a:r>
              <a:rPr lang="en-IN" dirty="0" smtClean="0"/>
              <a:t>has been developed specially for the client, then the source code and related artefacts of the software may be of limited use to the developer or vendor organization.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In this case, the vendor organization may be ready to </a:t>
            </a:r>
            <a:r>
              <a:rPr lang="en-IN" dirty="0"/>
              <a:t>assign ownership of </a:t>
            </a:r>
            <a:r>
              <a:rPr lang="en-IN" dirty="0" smtClean="0"/>
              <a:t>the same or </a:t>
            </a:r>
            <a:r>
              <a:rPr lang="en-IN" dirty="0"/>
              <a:t>grant </a:t>
            </a:r>
            <a:r>
              <a:rPr lang="en-IN" dirty="0" smtClean="0"/>
              <a:t>an </a:t>
            </a:r>
            <a:r>
              <a:rPr lang="en-IN" dirty="0"/>
              <a:t>exclusive </a:t>
            </a:r>
            <a:r>
              <a:rPr lang="en-IN" dirty="0" smtClean="0"/>
              <a:t>license to the client company.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727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IPR in Software </a:t>
            </a:r>
            <a:r>
              <a:rPr lang="en-IN" dirty="0" smtClean="0"/>
              <a:t>Domain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143000"/>
            <a:ext cx="10160000" cy="49529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Open-source code </a:t>
            </a:r>
            <a:r>
              <a:rPr lang="en-IN" dirty="0"/>
              <a:t>– </a:t>
            </a:r>
            <a:r>
              <a:rPr lang="en-IN" dirty="0" smtClean="0"/>
              <a:t>refers to use of open source code or technologies which are publicly available.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Neither </a:t>
            </a:r>
            <a:r>
              <a:rPr lang="en-IN" dirty="0" smtClean="0"/>
              <a:t>the client, nor the vendor owns </a:t>
            </a:r>
            <a:r>
              <a:rPr lang="en-IN" dirty="0"/>
              <a:t>the IP rights to the open-source </a:t>
            </a:r>
            <a:r>
              <a:rPr lang="en-IN" dirty="0" smtClean="0"/>
              <a:t>code or technology; nor does anyone </a:t>
            </a:r>
            <a:r>
              <a:rPr lang="en-IN" dirty="0"/>
              <a:t>maintain exclusive control over it.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Violation </a:t>
            </a:r>
            <a:r>
              <a:rPr lang="en-IN" dirty="0"/>
              <a:t>of the open-source licenses could lead to significant risks of the </a:t>
            </a:r>
            <a:r>
              <a:rPr lang="en-IN" dirty="0" smtClean="0"/>
              <a:t>entire </a:t>
            </a:r>
            <a:r>
              <a:rPr lang="en-IN" dirty="0"/>
              <a:t>project, e.g., </a:t>
            </a:r>
            <a:r>
              <a:rPr lang="en-IN" dirty="0" smtClean="0"/>
              <a:t>as per </a:t>
            </a:r>
            <a:r>
              <a:rPr lang="en-IN" dirty="0"/>
              <a:t>most </a:t>
            </a:r>
            <a:r>
              <a:rPr lang="en-IN" dirty="0" smtClean="0"/>
              <a:t>of the GPL </a:t>
            </a:r>
            <a:r>
              <a:rPr lang="en-IN" dirty="0"/>
              <a:t>licenses, one must also publish the source code of the complete project. </a:t>
            </a:r>
            <a:endParaRPr lang="en-IN" dirty="0" smtClean="0"/>
          </a:p>
          <a:p>
            <a:pPr>
              <a:lnSpc>
                <a:spcPct val="150000"/>
              </a:lnSpc>
            </a:pPr>
            <a:r>
              <a:rPr lang="en-IN" dirty="0"/>
              <a:t>Both client and developer should be aware of the open-source technologies being used in the project and also ensure that the same can be used legally. Ensure that all compliance requirements are met.</a:t>
            </a:r>
          </a:p>
          <a:p>
            <a:pPr marL="0" indent="0">
              <a:lnSpc>
                <a:spcPct val="150000"/>
              </a:lnSpc>
              <a:buNone/>
            </a:pPr>
            <a:endParaRPr lang="en-IN" dirty="0"/>
          </a:p>
          <a:p>
            <a:pPr>
              <a:lnSpc>
                <a:spcPct val="150000"/>
              </a:lnSpc>
            </a:pPr>
            <a:endParaRPr lang="en-IN" dirty="0" smtClean="0"/>
          </a:p>
          <a:p>
            <a:pPr>
              <a:lnSpc>
                <a:spcPct val="150000"/>
              </a:lnSpc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232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IPR in Software </a:t>
            </a:r>
            <a:r>
              <a:rPr lang="en-IN" dirty="0" smtClean="0"/>
              <a:t>Domain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>
                <a:solidFill>
                  <a:srgbClr val="C00000"/>
                </a:solidFill>
              </a:rPr>
              <a:t>Existing/Third-Party code </a:t>
            </a:r>
            <a:r>
              <a:rPr lang="en-IN" dirty="0"/>
              <a:t>– </a:t>
            </a:r>
            <a:r>
              <a:rPr lang="en-IN" dirty="0" smtClean="0"/>
              <a:t>written by the developing </a:t>
            </a:r>
            <a:r>
              <a:rPr lang="en-IN" dirty="0"/>
              <a:t>company </a:t>
            </a:r>
            <a:r>
              <a:rPr lang="en-IN" dirty="0" smtClean="0"/>
              <a:t>for </a:t>
            </a:r>
            <a:r>
              <a:rPr lang="en-IN" dirty="0"/>
              <a:t>other </a:t>
            </a:r>
            <a:r>
              <a:rPr lang="en-IN" dirty="0" smtClean="0"/>
              <a:t>projects</a:t>
            </a:r>
            <a:r>
              <a:rPr lang="en-IN" dirty="0"/>
              <a:t> </a:t>
            </a:r>
            <a:r>
              <a:rPr lang="en-IN" dirty="0" smtClean="0"/>
              <a:t>– reuse the same for the current project.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Mostly, </a:t>
            </a:r>
            <a:r>
              <a:rPr lang="en-IN" dirty="0"/>
              <a:t>the </a:t>
            </a:r>
            <a:r>
              <a:rPr lang="en-IN" dirty="0" smtClean="0"/>
              <a:t>vendor organization is not willing to give </a:t>
            </a:r>
            <a:r>
              <a:rPr lang="en-IN" dirty="0"/>
              <a:t>the ownership of this type of </a:t>
            </a:r>
            <a:r>
              <a:rPr lang="en-IN" dirty="0" smtClean="0"/>
              <a:t>code, since they would </a:t>
            </a:r>
            <a:r>
              <a:rPr lang="en-IN" dirty="0"/>
              <a:t>want to continue using it for other clients.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In case of use of a third-party code or technology - one </a:t>
            </a:r>
            <a:r>
              <a:rPr lang="en-IN" dirty="0"/>
              <a:t>of the ways to manage this type of IP rights is to pay a license for the code in a way that is compatible with the client’s project.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Other project artefacts like images, audio and video files etc., could </a:t>
            </a:r>
            <a:r>
              <a:rPr lang="en-IN" dirty="0"/>
              <a:t>be also </a:t>
            </a:r>
            <a:r>
              <a:rPr lang="en-IN" dirty="0" smtClean="0"/>
              <a:t>included here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85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Software </a:t>
            </a:r>
            <a:r>
              <a:rPr lang="en-IN" dirty="0" smtClean="0"/>
              <a:t>Licenses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295401"/>
            <a:ext cx="10160000" cy="45719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A software license is a legal instrument which </a:t>
            </a:r>
            <a:r>
              <a:rPr lang="en-IN" dirty="0" smtClean="0"/>
              <a:t>describes the manner is which a software can be used or </a:t>
            </a:r>
            <a:r>
              <a:rPr lang="en-IN" dirty="0" smtClean="0"/>
              <a:t>redistributed</a:t>
            </a:r>
            <a:r>
              <a:rPr lang="en-IN" dirty="0"/>
              <a:t> </a:t>
            </a:r>
            <a:r>
              <a:rPr lang="en-IN" dirty="0" smtClean="0"/>
              <a:t>- </a:t>
            </a:r>
            <a:r>
              <a:rPr lang="en-IN" dirty="0"/>
              <a:t>in both source code and object code forms.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1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A typical software license grants the licensee (typically an end-user), the permission to the software in a manner where such a use would otherwise potentially constitute copyright infringement of the software owner's exclusive </a:t>
            </a:r>
            <a:r>
              <a:rPr lang="en-IN" dirty="0" smtClean="0"/>
              <a:t>rights.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1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544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 smtClean="0"/>
              <a:t>Licensing Models in Open Source Software</a:t>
            </a:r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2632</TotalTime>
  <Words>823</Words>
  <Application>Microsoft Office PowerPoint</Application>
  <PresentationFormat>Widescreen</PresentationFormat>
  <Paragraphs>60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Office Theme</vt:lpstr>
      <vt:lpstr>Understanding  Intellectual Property Rights and Software Licenses</vt:lpstr>
      <vt:lpstr>Intellectual Property Rights</vt:lpstr>
      <vt:lpstr>Intellectual Property Rights</vt:lpstr>
      <vt:lpstr>IPR in Software Domain</vt:lpstr>
      <vt:lpstr>IPR in Software Domain</vt:lpstr>
      <vt:lpstr>IPR in Software Domain</vt:lpstr>
      <vt:lpstr>IPR in Software Domain</vt:lpstr>
      <vt:lpstr>Software Licenses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266</cp:revision>
  <dcterms:created xsi:type="dcterms:W3CDTF">2018-10-16T06:13:57Z</dcterms:created>
  <dcterms:modified xsi:type="dcterms:W3CDTF">2021-06-23T10:34:47Z</dcterms:modified>
</cp:coreProperties>
</file>

<file path=docProps/thumbnail.jpeg>
</file>